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78"/>
    <a:srgbClr val="FF2600"/>
    <a:srgbClr val="FF9300"/>
    <a:srgbClr val="FF2F92"/>
    <a:srgbClr val="FFFC00"/>
    <a:srgbClr val="FF7E79"/>
    <a:srgbClr val="FFD700"/>
    <a:srgbClr val="FFE6A8"/>
    <a:srgbClr val="F8C2C5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5"/>
    <p:restoredTop sz="94690"/>
  </p:normalViewPr>
  <p:slideViewPr>
    <p:cSldViewPr snapToGrid="0">
      <p:cViewPr varScale="1">
        <p:scale>
          <a:sx n="85" d="100"/>
          <a:sy n="85" d="100"/>
        </p:scale>
        <p:origin x="1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06409-EB53-F148-B600-DC2E5039A7EE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92CBF-973C-FC4F-8440-0B9531EC3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212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92CBF-973C-FC4F-8440-0B9531EC387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5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34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02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48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920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45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63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520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48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0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9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21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E0F542-4056-8146-9ACE-359381B2170A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4F145-25A4-2945-9173-693B3C93AB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05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sv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414F70E4-A241-847C-71E6-E6259123DA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7" r="3077"/>
          <a:stretch>
            <a:fillRect/>
          </a:stretch>
        </p:blipFill>
        <p:spPr>
          <a:xfrm>
            <a:off x="0" y="0"/>
            <a:ext cx="12801600" cy="965091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54B3D9D-B608-F002-DEA3-AE3AEB47F902}"/>
              </a:ext>
            </a:extLst>
          </p:cNvPr>
          <p:cNvSpPr/>
          <p:nvPr/>
        </p:nvSpPr>
        <p:spPr>
          <a:xfrm>
            <a:off x="438798" y="460680"/>
            <a:ext cx="106089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600" b="1" cap="none" spc="0">
                <a:ln w="0"/>
                <a:solidFill>
                  <a:srgbClr val="FF26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２０２</a:t>
            </a:r>
            <a:r>
              <a:rPr lang="en-US" altLang="ja-JP" sz="1600" b="1" cap="none" spc="0" dirty="0">
                <a:ln w="0"/>
                <a:solidFill>
                  <a:srgbClr val="FF26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6</a:t>
            </a:r>
            <a:endParaRPr lang="ja-JP" altLang="en-US" sz="1600" b="1" cap="none" spc="0">
              <a:ln w="0"/>
              <a:solidFill>
                <a:srgbClr val="FF26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Hiragino Kaku Gothic Std W8" panose="020B0800000000000000" pitchFamily="34" charset="-128"/>
              <a:ea typeface="Hiragino Kaku Gothic Std W8" panose="020B08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E57B651-0DEC-3CF8-619D-252CCC8E1CDE}"/>
              </a:ext>
            </a:extLst>
          </p:cNvPr>
          <p:cNvSpPr txBox="1"/>
          <p:nvPr/>
        </p:nvSpPr>
        <p:spPr>
          <a:xfrm>
            <a:off x="358039" y="824295"/>
            <a:ext cx="13195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FOT-TsukuGo Pro R" panose="02020400000000000000" pitchFamily="18" charset="-128"/>
                <a:ea typeface="FOT-TsukuGo Pro R" panose="02020400000000000000" pitchFamily="18" charset="-128"/>
              </a:rPr>
              <a:t>2026</a:t>
            </a:r>
            <a:r>
              <a:rPr kumimoji="1" lang="ja-JP" altLang="en-US" sz="1000">
                <a:latin typeface="FOT-TsukuGo Pro R" panose="02020400000000000000" pitchFamily="18" charset="-128"/>
                <a:ea typeface="FOT-TsukuGo Pro R" panose="02020400000000000000" pitchFamily="18" charset="-128"/>
              </a:rPr>
              <a:t>年</a:t>
            </a:r>
            <a:r>
              <a:rPr kumimoji="1" lang="en-US" altLang="ja-JP" sz="1000" dirty="0">
                <a:latin typeface="FOT-TsukuGo Pro R" panose="02020400000000000000" pitchFamily="18" charset="-128"/>
                <a:ea typeface="FOT-TsukuGo Pro R" panose="02020400000000000000" pitchFamily="18" charset="-128"/>
              </a:rPr>
              <a:t>10</a:t>
            </a:r>
            <a:r>
              <a:rPr kumimoji="1" lang="ja-JP" altLang="en-US" sz="1000">
                <a:latin typeface="FOT-TsukuGo Pro R" panose="02020400000000000000" pitchFamily="18" charset="-128"/>
                <a:ea typeface="FOT-TsukuGo Pro R" panose="02020400000000000000" pitchFamily="18" charset="-128"/>
              </a:rPr>
              <a:t>月</a:t>
            </a:r>
            <a:r>
              <a:rPr kumimoji="1" lang="en-US" altLang="ja-JP" sz="1000" dirty="0">
                <a:latin typeface="FOT-TsukuGo Pro R" panose="02020400000000000000" pitchFamily="18" charset="-128"/>
                <a:ea typeface="FOT-TsukuGo Pro R" panose="02020400000000000000" pitchFamily="18" charset="-128"/>
              </a:rPr>
              <a:t>1</a:t>
            </a:r>
            <a:r>
              <a:rPr kumimoji="1" lang="ja-JP" altLang="en-US" sz="1000">
                <a:latin typeface="FOT-TsukuGo Pro R" panose="02020400000000000000" pitchFamily="18" charset="-128"/>
                <a:ea typeface="FOT-TsukuGo Pro R" panose="02020400000000000000" pitchFamily="18" charset="-128"/>
              </a:rPr>
              <a:t>日発行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9AC8298A-0E1C-DF89-3ED1-C8638FD3A39C}"/>
              </a:ext>
            </a:extLst>
          </p:cNvPr>
          <p:cNvSpPr/>
          <p:nvPr/>
        </p:nvSpPr>
        <p:spPr>
          <a:xfrm>
            <a:off x="8434097" y="8460582"/>
            <a:ext cx="4167211" cy="993614"/>
          </a:xfrm>
          <a:prstGeom prst="rect">
            <a:avLst/>
          </a:prstGeom>
          <a:solidFill>
            <a:srgbClr val="FFFD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46BA01D-BB96-026B-DF8C-94DF762F90DC}"/>
              </a:ext>
            </a:extLst>
          </p:cNvPr>
          <p:cNvSpPr txBox="1"/>
          <p:nvPr/>
        </p:nvSpPr>
        <p:spPr>
          <a:xfrm>
            <a:off x="8441259" y="8527800"/>
            <a:ext cx="4108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600" b="1" i="0">
                <a:solidFill>
                  <a:srgbClr val="FF0000"/>
                </a:solidFill>
                <a:effectLst/>
                <a:latin typeface="YakuHanJP"/>
              </a:rPr>
              <a:t>（注</a:t>
            </a:r>
            <a:r>
              <a:rPr lang="en-US" altLang="ja-JP" sz="600" b="1" i="0" dirty="0">
                <a:solidFill>
                  <a:srgbClr val="FF0000"/>
                </a:solidFill>
                <a:effectLst/>
                <a:latin typeface="YakuHanJP"/>
              </a:rPr>
              <a:t>1</a:t>
            </a:r>
            <a:r>
              <a:rPr lang="ja-JP" altLang="en-US" sz="600" b="1" i="0">
                <a:solidFill>
                  <a:srgbClr val="FF0000"/>
                </a:solidFill>
                <a:effectLst/>
                <a:latin typeface="YakuHanJP"/>
              </a:rPr>
              <a:t>）月曜日</a:t>
            </a:r>
            <a:r>
              <a:rPr lang="en-US" altLang="ja-JP" sz="600" b="1" i="0" dirty="0">
                <a:solidFill>
                  <a:srgbClr val="FF0000"/>
                </a:solidFill>
                <a:effectLst/>
                <a:latin typeface="YakuHanJP"/>
              </a:rPr>
              <a:t>1</a:t>
            </a:r>
            <a:r>
              <a:rPr lang="ja-JP" altLang="en-US" sz="600" b="1" i="0">
                <a:solidFill>
                  <a:srgbClr val="FF0000"/>
                </a:solidFill>
                <a:effectLst/>
                <a:latin typeface="YakuHanJP"/>
              </a:rPr>
              <a:t>ラウンドスループレーについてのご案内</a:t>
            </a:r>
            <a:br>
              <a:rPr lang="en-US" altLang="ja-JP" sz="600" b="1" i="0" dirty="0">
                <a:solidFill>
                  <a:srgbClr val="FF0000"/>
                </a:solidFill>
                <a:effectLst/>
                <a:latin typeface="YakuHanJP"/>
              </a:rPr>
            </a:br>
            <a:b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</a:b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※2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バック割増として、お</a:t>
            </a: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1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人様あたり</a:t>
            </a: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550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円（税込）がかかります。</a:t>
            </a:r>
            <a:b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</a:b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※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キャディバックは、お客様ご自身で車から降ろしていただきます。カートまではスタッフが運びます。</a:t>
            </a:r>
            <a:b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</a:b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※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ご来場はゴルフウェアでお願いします。</a:t>
            </a:r>
          </a:p>
          <a:p>
            <a:pPr algn="l"/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※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当日プレーの進行状況により、スタートコース・時間の変更をさせていただく場合がございます。</a:t>
            </a:r>
            <a:b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</a:b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※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ご精算はラウンド終了後となります。</a:t>
            </a:r>
            <a:b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</a:br>
            <a:r>
              <a:rPr lang="en-US" altLang="ja-JP" sz="600" b="0" i="0" dirty="0">
                <a:solidFill>
                  <a:srgbClr val="000000"/>
                </a:solidFill>
                <a:effectLst/>
                <a:latin typeface="YakuHanJP"/>
              </a:rPr>
              <a:t>※</a:t>
            </a:r>
            <a:r>
              <a:rPr lang="ja-JP" altLang="en-US" sz="600" b="0" i="0">
                <a:solidFill>
                  <a:srgbClr val="000000"/>
                </a:solidFill>
                <a:effectLst/>
                <a:latin typeface="YakuHanJP"/>
              </a:rPr>
              <a:t>その他詳細につきましては、倶楽部までお問合せください。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C63FE8C-83BC-A5D7-CD3A-F447343AA024}"/>
              </a:ext>
            </a:extLst>
          </p:cNvPr>
          <p:cNvSpPr/>
          <p:nvPr/>
        </p:nvSpPr>
        <p:spPr>
          <a:xfrm>
            <a:off x="1695706" y="147004"/>
            <a:ext cx="10948590" cy="873101"/>
          </a:xfrm>
          <a:prstGeom prst="rect">
            <a:avLst/>
          </a:prstGeom>
          <a:solidFill>
            <a:schemeClr val="bg1">
              <a:alpha val="6260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43FDEA1-9A72-5AE2-4B79-4AF9BDBEC2B4}"/>
              </a:ext>
            </a:extLst>
          </p:cNvPr>
          <p:cNvSpPr/>
          <p:nvPr/>
        </p:nvSpPr>
        <p:spPr>
          <a:xfrm>
            <a:off x="2699806" y="224581"/>
            <a:ext cx="53639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>
                <a:ln w="12700">
                  <a:noFill/>
                  <a:prstDash val="solid"/>
                </a:ln>
                <a:solidFill>
                  <a:srgbClr val="FF26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イベントカレンダー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3B23FB7C-E5E7-AB3E-F6F8-D66044D44483}"/>
              </a:ext>
            </a:extLst>
          </p:cNvPr>
          <p:cNvSpPr/>
          <p:nvPr/>
        </p:nvSpPr>
        <p:spPr>
          <a:xfrm>
            <a:off x="324054" y="1122807"/>
            <a:ext cx="7941841" cy="4262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Tsukushi B Round Gothic Bold" panose="02020400000000000000" pitchFamily="18" charset="-128"/>
              <a:ea typeface="Tsukushi B Round Gothic Bold" panose="02020400000000000000" pitchFamily="18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71ADEC8-B4EA-20B8-A50C-C9BBCD443B54}"/>
              </a:ext>
            </a:extLst>
          </p:cNvPr>
          <p:cNvSpPr txBox="1"/>
          <p:nvPr/>
        </p:nvSpPr>
        <p:spPr>
          <a:xfrm>
            <a:off x="324054" y="1201919"/>
            <a:ext cx="791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b="1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関西インタークラブ競技</a:t>
            </a:r>
            <a:r>
              <a:rPr lang="en-US" altLang="ja-JP" b="1" dirty="0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 </a:t>
            </a:r>
            <a:r>
              <a:rPr lang="ja-JP" altLang="ja-JP" b="1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兵庫E地区予選</a:t>
            </a:r>
            <a:r>
              <a:rPr lang="en-US" altLang="ja-JP" b="1" dirty="0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 </a:t>
            </a:r>
            <a:r>
              <a:rPr lang="ja-JP" altLang="ja-JP" b="1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サングレートで開催</a:t>
            </a:r>
            <a:r>
              <a:rPr lang="ja-JP" altLang="en-US" b="1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されました</a:t>
            </a:r>
            <a:r>
              <a:rPr lang="ja-JP" altLang="ja-JP" b="1">
                <a:solidFill>
                  <a:schemeClr val="bg1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！</a:t>
            </a:r>
          </a:p>
        </p:txBody>
      </p:sp>
      <p:pic>
        <p:nvPicPr>
          <p:cNvPr id="17" name="図 16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371E5A25-3762-4AEA-F7B2-98E7986E2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903" y="86518"/>
            <a:ext cx="1038709" cy="103870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C71DD47-4883-067A-08F6-CB8795A62EE7}"/>
              </a:ext>
            </a:extLst>
          </p:cNvPr>
          <p:cNvSpPr txBox="1"/>
          <p:nvPr/>
        </p:nvSpPr>
        <p:spPr>
          <a:xfrm>
            <a:off x="8337067" y="170685"/>
            <a:ext cx="4152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ja-JP" sz="1200" b="1" u="none" strike="noStrike" dirty="0">
                <a:effectLst/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TEL</a:t>
            </a:r>
            <a:r>
              <a:rPr lang="en" altLang="ja-JP" sz="2000" b="1" u="none" strike="noStrike" dirty="0">
                <a:effectLst/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（０７</a:t>
            </a:r>
            <a:r>
              <a:rPr lang="ja-JP" altLang="en-US" sz="2000" b="1"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９</a:t>
            </a:r>
            <a:r>
              <a:rPr lang="en" altLang="ja-JP" sz="2000" b="1" u="none" strike="noStrike" dirty="0">
                <a:effectLst/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）５６９–００２２</a:t>
            </a:r>
            <a:endParaRPr kumimoji="1" lang="ja-JP" altLang="en-US" b="1">
              <a:latin typeface="Hiragino Kaku Gothic Std W8" panose="020B0800000000000000" pitchFamily="34" charset="-128"/>
              <a:ea typeface="Hiragino Kaku Gothic Std W8" panose="020B08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7A703F-E477-BFFF-24A4-7DF60FCBF27B}"/>
              </a:ext>
            </a:extLst>
          </p:cNvPr>
          <p:cNvSpPr txBox="1"/>
          <p:nvPr/>
        </p:nvSpPr>
        <p:spPr>
          <a:xfrm>
            <a:off x="8408472" y="519878"/>
            <a:ext cx="4302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システムフォント（レギュラー）"/>
              <a:buChar char="※"/>
            </a:pPr>
            <a:r>
              <a:rPr lang="ja-JP" altLang="en-US" sz="800" u="none" strike="noStrike">
                <a:effectLst/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下記料金は</a:t>
            </a:r>
            <a:r>
              <a:rPr lang="en-US" altLang="ja-JP" sz="800" u="none" strike="noStrike" dirty="0">
                <a:effectLst/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800" u="none" strike="noStrike">
                <a:effectLst/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ラウンド＋昼食付のお</a:t>
            </a:r>
            <a:r>
              <a:rPr lang="en-US" altLang="ja-JP" sz="800" u="none" strike="noStrike" dirty="0">
                <a:effectLst/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</a:t>
            </a:r>
            <a:r>
              <a:rPr lang="ja-JP" altLang="en-US" sz="800" u="none" strike="noStrike">
                <a:effectLst/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人様の料金で、ゴルフ場利用税・消費税・ゴルフ振興基金を含んでおります。（スルーデーを除く）</a:t>
            </a:r>
            <a:endParaRPr kumimoji="1" lang="ja-JP" altLang="en-US" sz="8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E729BEC-BD00-EF33-E352-FCCC9538D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535848"/>
              </p:ext>
            </p:extLst>
          </p:nvPr>
        </p:nvGraphicFramePr>
        <p:xfrm>
          <a:off x="8437854" y="969745"/>
          <a:ext cx="4159698" cy="7371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179">
                  <a:extLst>
                    <a:ext uri="{9D8B030D-6E8A-4147-A177-3AD203B41FA5}">
                      <a16:colId xmlns:a16="http://schemas.microsoft.com/office/drawing/2014/main" val="1591193433"/>
                    </a:ext>
                  </a:extLst>
                </a:gridCol>
                <a:gridCol w="227179">
                  <a:extLst>
                    <a:ext uri="{9D8B030D-6E8A-4147-A177-3AD203B41FA5}">
                      <a16:colId xmlns:a16="http://schemas.microsoft.com/office/drawing/2014/main" val="498659193"/>
                    </a:ext>
                  </a:extLst>
                </a:gridCol>
                <a:gridCol w="866413">
                  <a:extLst>
                    <a:ext uri="{9D8B030D-6E8A-4147-A177-3AD203B41FA5}">
                      <a16:colId xmlns:a16="http://schemas.microsoft.com/office/drawing/2014/main" val="4219070683"/>
                    </a:ext>
                  </a:extLst>
                </a:gridCol>
                <a:gridCol w="677844">
                  <a:extLst>
                    <a:ext uri="{9D8B030D-6E8A-4147-A177-3AD203B41FA5}">
                      <a16:colId xmlns:a16="http://schemas.microsoft.com/office/drawing/2014/main" val="2982429170"/>
                    </a:ext>
                  </a:extLst>
                </a:gridCol>
                <a:gridCol w="2161083">
                  <a:extLst>
                    <a:ext uri="{9D8B030D-6E8A-4147-A177-3AD203B41FA5}">
                      <a16:colId xmlns:a16="http://schemas.microsoft.com/office/drawing/2014/main" val="2819806525"/>
                    </a:ext>
                  </a:extLst>
                </a:gridCol>
              </a:tblGrid>
              <a:tr h="221691">
                <a:tc rowSpan="2"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i="0" dirty="0">
                          <a:solidFill>
                            <a:schemeClr val="bg1"/>
                          </a:solidFill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  <a:t>10</a:t>
                      </a:r>
                      <a:r>
                        <a:rPr kumimoji="1" lang="ja-JP" altLang="en-US" sz="900" b="1" i="0">
                          <a:solidFill>
                            <a:schemeClr val="bg1"/>
                          </a:solidFill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  <a:t>月</a:t>
                      </a:r>
                      <a:endParaRPr kumimoji="1" lang="ja-JP" altLang="en-US" sz="1000" b="1" i="0">
                        <a:solidFill>
                          <a:schemeClr val="bg1"/>
                        </a:solidFill>
                        <a:latin typeface="Hiragino Kaku Gothic Std W8" panose="020B0800000000000000" pitchFamily="34" charset="-128"/>
                        <a:ea typeface="Hiragino Kaku Gothic Std W8" panose="020B08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1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i="0">
                          <a:solidFill>
                            <a:schemeClr val="tx1"/>
                          </a:solidFill>
                          <a:latin typeface="Tsukushi B Round Gothic Regular" panose="02020400000000000000" pitchFamily="18" charset="-128"/>
                          <a:ea typeface="Tsukushi B Round Gothic Regular" panose="02020400000000000000" pitchFamily="18" charset="-128"/>
                        </a:rPr>
                        <a:t>プレー料金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 i="0">
                          <a:solidFill>
                            <a:srgbClr val="FF0000"/>
                          </a:solidFill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  <a:t>ゴルフに行くならサングレへ</a:t>
                      </a:r>
                      <a:br>
                        <a:rPr kumimoji="1" lang="en-US" altLang="ja-JP" sz="1100" b="1" i="0" dirty="0">
                          <a:solidFill>
                            <a:srgbClr val="FF0000"/>
                          </a:solidFill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</a:br>
                      <a:r>
                        <a:rPr kumimoji="1" lang="en-US" altLang="ja-JP" sz="1100" b="1" i="0" dirty="0">
                          <a:solidFill>
                            <a:srgbClr val="FF0000"/>
                          </a:solidFill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  <a:t>1</a:t>
                      </a:r>
                      <a:r>
                        <a:rPr kumimoji="1" lang="ja-JP" altLang="en-US" sz="1100" b="1" i="0">
                          <a:solidFill>
                            <a:srgbClr val="FF0000"/>
                          </a:solidFill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  <a:t>人予約も大好評♪</a:t>
                      </a:r>
                      <a:r>
                        <a:rPr lang="ja-JP" altLang="en-US" sz="1100" b="1" i="0" u="none" strike="noStrike">
                          <a:effectLst/>
                          <a:latin typeface="Hiragino Kaku Gothic Std W8" panose="020B0800000000000000" pitchFamily="34" charset="-128"/>
                          <a:ea typeface="Hiragino Kaku Gothic Std W8" panose="020B0800000000000000" pitchFamily="34" charset="-128"/>
                        </a:rPr>
                        <a:t>　</a:t>
                      </a:r>
                      <a:endParaRPr lang="ja-JP" altLang="en-US" sz="1100" b="1" i="0" u="none" strike="noStrike">
                        <a:solidFill>
                          <a:srgbClr val="FF0000"/>
                        </a:solidFill>
                        <a:effectLst/>
                        <a:latin typeface="Hiragino Kaku Gothic Std W8" panose="020B0800000000000000" pitchFamily="34" charset="-128"/>
                        <a:ea typeface="Hiragino Kaku Gothic Std W8" panose="020B08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2079"/>
                  </a:ext>
                </a:extLst>
              </a:tr>
              <a:tr h="22169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Tsukushi B Round Gothic Regular" panose="02020400000000000000" pitchFamily="18" charset="-128"/>
                          <a:ea typeface="Tsukushi B Round Gothic Regular" panose="02020400000000000000" pitchFamily="18" charset="-128"/>
                        </a:rPr>
                        <a:t>イベント名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Tsukushi B Round Gothic Regular" panose="02020400000000000000" pitchFamily="18" charset="-128"/>
                        <a:ea typeface="Tsukushi B Round Gothic Regular" panose="02020400000000000000" pitchFamily="18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effectLst/>
                          <a:latin typeface="Tsukushi B Round Gothic Regular" panose="02020400000000000000" pitchFamily="18" charset="-128"/>
                          <a:ea typeface="Tsukushi B Round Gothic Regular" panose="02020400000000000000" pitchFamily="18" charset="-128"/>
                        </a:rPr>
                        <a:t>ビジター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Tsukushi B Round Gothic Regular" panose="02020400000000000000" pitchFamily="18" charset="-128"/>
                        <a:ea typeface="Tsukushi B Round Gothic Regular" panose="02020400000000000000" pitchFamily="18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9719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木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03038"/>
                  </a:ext>
                </a:extLst>
              </a:tr>
              <a:tr h="2240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金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レディースデー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054492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土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426547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4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日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倶楽部選手権予選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898153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月</a:t>
                      </a:r>
                      <a:endParaRPr lang="en-US" altLang="ja-JP" sz="800" b="1" i="0" u="none" strike="noStrike" dirty="0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スルーデー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5,990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347882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6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火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レディース杯（</a:t>
                      </a:r>
                      <a:r>
                        <a:rPr lang="en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A・B</a:t>
                      </a:r>
                      <a:r>
                        <a:rPr lang="ja-JP" altLang="en-US" sz="80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混合）</a:t>
                      </a:r>
                      <a:r>
                        <a:rPr lang="en-US" altLang="ja-JP" sz="65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※</a:t>
                      </a:r>
                      <a:r>
                        <a:rPr lang="ja-JP" altLang="en-US" sz="65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クラブハンデ競技</a:t>
                      </a:r>
                      <a:br>
                        <a:rPr lang="en-US" altLang="ja-JP" sz="7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</a:br>
                      <a:r>
                        <a:rPr lang="en-US" altLang="ja-JP" sz="7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サングレ杯</a:t>
                      </a:r>
                      <a:endParaRPr lang="en-US" altLang="ja-JP" sz="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1377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水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7,800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548593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木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770736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9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金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レディースデー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903544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土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579835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日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倶楽部選手権</a:t>
                      </a:r>
                      <a:r>
                        <a:rPr lang="en-US" altLang="ja-JP" sz="800" b="1" i="0" u="none" strike="noStrike" dirty="0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</a:t>
                      </a:r>
                      <a:r>
                        <a:rPr lang="ja-JP" altLang="en-US" sz="800" b="1" i="0" u="none" strike="noStrike"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回線・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月例杯（</a:t>
                      </a: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A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・</a:t>
                      </a: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B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混合）</a:t>
                      </a:r>
                      <a:b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</a:b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※</a:t>
                      </a:r>
                      <a:r>
                        <a:rPr lang="ja-JP" alt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クラブハンデ競技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872098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12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月</a:t>
                      </a:r>
                      <a:endParaRPr lang="en-US" altLang="ja-JP" sz="800" b="1" i="0" u="none" strike="noStrike" dirty="0">
                        <a:solidFill>
                          <a:srgbClr val="FF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11,500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7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503465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13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火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800" b="1" i="0" u="none" strike="noStrike" dirty="0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565562"/>
                  </a:ext>
                </a:extLst>
              </a:tr>
              <a:tr h="2195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水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7,800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三興会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59359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15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木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734277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16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金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レディースデー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724342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17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土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14,000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07707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18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日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14,000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倶楽部選手権</a:t>
                      </a: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準決勝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237667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19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月</a:t>
                      </a:r>
                      <a:endParaRPr lang="en-US" altLang="ja-JP" sz="800" b="1" i="0" u="none" strike="noStrike" dirty="0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スルーデー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5,990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85258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火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7,700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42649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21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水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8,000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916371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22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木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7,700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木曜会オープンコンペ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93225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23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金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レディースデー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7,700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975816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24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土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567919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25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日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ja-JP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倶楽部選手権決勝・研修会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836063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26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月</a:t>
                      </a:r>
                      <a:endParaRPr lang="en-US" altLang="ja-JP" sz="800" b="1" i="0" u="none" strike="noStrike" dirty="0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スルーデー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5,990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389160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27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火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7,700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458630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28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水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8,000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667803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29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木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7,700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169862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金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レディースデー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7,700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531396"/>
                  </a:ext>
                </a:extLst>
              </a:tr>
              <a:tr h="22169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31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i="0" u="none" strike="noStrike">
                          <a:solidFill>
                            <a:srgbClr val="FF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土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800" b="1" i="0" u="none" strike="noStrike">
                        <a:solidFill>
                          <a:schemeClr val="tx1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￥</a:t>
                      </a:r>
                      <a:r>
                        <a:rPr lang="en-US" altLang="ja-JP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14,500</a:t>
                      </a: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 marL="5325" marR="5325" marT="53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953046"/>
                  </a:ext>
                </a:extLst>
              </a:tr>
            </a:tbl>
          </a:graphicData>
        </a:graphic>
      </p:graphicFrame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99E56E5-0E4E-2F5D-C347-33CCCA197B08}"/>
              </a:ext>
            </a:extLst>
          </p:cNvPr>
          <p:cNvSpPr/>
          <p:nvPr/>
        </p:nvSpPr>
        <p:spPr>
          <a:xfrm>
            <a:off x="5134131" y="8647343"/>
            <a:ext cx="3180671" cy="819611"/>
          </a:xfrm>
          <a:prstGeom prst="rect">
            <a:avLst/>
          </a:prstGeom>
          <a:solidFill>
            <a:schemeClr val="bg1">
              <a:alpha val="6260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4" name="図 43" descr="コンピュータ, 時計, 座る, ノートパソ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D5CEBD4-25C9-D0FF-456C-83C21E1C6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425" y="8809525"/>
            <a:ext cx="2159237" cy="212384"/>
          </a:xfrm>
          <a:prstGeom prst="rect">
            <a:avLst/>
          </a:prstGeom>
        </p:spPr>
      </p:pic>
      <p:pic>
        <p:nvPicPr>
          <p:cNvPr id="53" name="図 52" descr="QR コ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0530508-5A3F-D444-E24B-2E6D0A5A8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794" y="8707921"/>
            <a:ext cx="707712" cy="707712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350E5FA-766B-CBF0-733D-11D487A3AA27}"/>
              </a:ext>
            </a:extLst>
          </p:cNvPr>
          <p:cNvSpPr txBox="1"/>
          <p:nvPr/>
        </p:nvSpPr>
        <p:spPr>
          <a:xfrm>
            <a:off x="5301458" y="9107124"/>
            <a:ext cx="22414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>
                <a:latin typeface="FOT-TsukuGo Pro U" panose="02020400000000000000" pitchFamily="18" charset="-128"/>
                <a:ea typeface="FOT-TsukuGo Pro U" panose="02020400000000000000" pitchFamily="18" charset="-128"/>
              </a:rPr>
              <a:t>ご予約は公式サイトが断然お得！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2F06598A-B940-280C-0A7A-905753C0847D}"/>
              </a:ext>
            </a:extLst>
          </p:cNvPr>
          <p:cNvGrpSpPr/>
          <p:nvPr/>
        </p:nvGrpSpPr>
        <p:grpSpPr>
          <a:xfrm>
            <a:off x="5134131" y="5510766"/>
            <a:ext cx="3202936" cy="3073498"/>
            <a:chOff x="-867548" y="5695497"/>
            <a:chExt cx="3202936" cy="3073498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7BC444EF-367B-8E79-8DB8-A4A3A2C6501B}"/>
                </a:ext>
              </a:extLst>
            </p:cNvPr>
            <p:cNvSpPr/>
            <p:nvPr/>
          </p:nvSpPr>
          <p:spPr>
            <a:xfrm>
              <a:off x="-867548" y="5695497"/>
              <a:ext cx="3125028" cy="30734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E3CA097-88A7-68C7-179C-1A4D69C57F78}"/>
                </a:ext>
              </a:extLst>
            </p:cNvPr>
            <p:cNvSpPr txBox="1"/>
            <p:nvPr/>
          </p:nvSpPr>
          <p:spPr>
            <a:xfrm>
              <a:off x="-840111" y="7845664"/>
              <a:ext cx="30701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ja-JP" sz="900">
                  <a:latin typeface="Tsukushi A Round Gothic Regular" panose="02020400000000000000" pitchFamily="18" charset="-128"/>
                  <a:ea typeface="Tsukushi A Round Gothic Regular" panose="02020400000000000000" pitchFamily="18" charset="-128"/>
                </a:rPr>
                <a:t>10月を迎え、木々も色づき、深まりゆく秋を感じる季節となりました。爽やかな空の下、澄んだ空気の中でのラウンドは、まさにゴルフに最適のシーズンです。秋の彩りに包まれたコースでのひとときを、どうぞお楽しみください。皆さまのご来場を、スタッフ一同心よりお待ちしております。</a:t>
              </a:r>
              <a:endParaRPr lang="ja-JP" altLang="en-US" sz="9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9C3A696-4A6E-34A5-9A57-F2B741F15638}"/>
                </a:ext>
              </a:extLst>
            </p:cNvPr>
            <p:cNvSpPr txBox="1"/>
            <p:nvPr/>
          </p:nvSpPr>
          <p:spPr>
            <a:xfrm>
              <a:off x="-110782" y="5761456"/>
              <a:ext cx="2446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>
                  <a:solidFill>
                    <a:srgbClr val="002060"/>
                  </a:solidFill>
                  <a:latin typeface="Tsukushi B Round Gothic Bold" panose="02020400000000000000" pitchFamily="18" charset="-128"/>
                  <a:ea typeface="Tsukushi B Round Gothic Bold" panose="02020400000000000000" pitchFamily="18" charset="-128"/>
                </a:rPr>
                <a:t>支配人からのお手紙</a:t>
              </a:r>
              <a:endParaRPr kumimoji="1" lang="en-US" altLang="ja-JP" b="1" dirty="0">
                <a:solidFill>
                  <a:srgbClr val="002060"/>
                </a:solidFill>
                <a:latin typeface="Tsukushi B Round Gothic Bold" panose="02020400000000000000" pitchFamily="18" charset="-128"/>
                <a:ea typeface="Tsukushi B Round Gothic Bold" panose="02020400000000000000" pitchFamily="18" charset="-128"/>
              </a:endParaRPr>
            </a:p>
            <a:p>
              <a:r>
                <a:rPr kumimoji="1" lang="en-US" altLang="ja-JP" b="1" dirty="0">
                  <a:solidFill>
                    <a:srgbClr val="002060"/>
                  </a:solidFill>
                  <a:latin typeface="Tsukushi B Round Gothic Bold" panose="02020400000000000000" pitchFamily="18" charset="-128"/>
                  <a:ea typeface="Tsukushi B Round Gothic Bold" panose="02020400000000000000" pitchFamily="18" charset="-128"/>
                </a:rPr>
                <a:t>19</a:t>
              </a:r>
              <a:r>
                <a:rPr kumimoji="1" lang="ja-JP" altLang="en-US" b="1">
                  <a:solidFill>
                    <a:srgbClr val="002060"/>
                  </a:solidFill>
                  <a:latin typeface="Tsukushi B Round Gothic Bold" panose="02020400000000000000" pitchFamily="18" charset="-128"/>
                  <a:ea typeface="Tsukushi B Round Gothic Bold" panose="02020400000000000000" pitchFamily="18" charset="-128"/>
                </a:rPr>
                <a:t>通目</a:t>
              </a:r>
            </a:p>
          </p:txBody>
        </p:sp>
        <p:pic>
          <p:nvPicPr>
            <p:cNvPr id="36" name="グラフィックス 35" descr="切手 単色塗りつぶし">
              <a:extLst>
                <a:ext uri="{FF2B5EF4-FFF2-40B4-BE49-F238E27FC236}">
                  <a16:creationId xmlns:a16="http://schemas.microsoft.com/office/drawing/2014/main" id="{DDEC55C9-A872-3D43-C834-CFC410D9B7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767350" y="5732941"/>
              <a:ext cx="703362" cy="703362"/>
            </a:xfrm>
            <a:prstGeom prst="rect">
              <a:avLst/>
            </a:prstGeom>
          </p:spPr>
        </p:pic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0829055-F831-D828-9334-8344E985CE96}"/>
              </a:ext>
            </a:extLst>
          </p:cNvPr>
          <p:cNvSpPr/>
          <p:nvPr/>
        </p:nvSpPr>
        <p:spPr>
          <a:xfrm>
            <a:off x="334760" y="8214615"/>
            <a:ext cx="4719420" cy="1239857"/>
          </a:xfrm>
          <a:prstGeom prst="rect">
            <a:avLst/>
          </a:prstGeom>
          <a:solidFill>
            <a:srgbClr val="FFFD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7E335F2-D873-EB55-FA41-58226AC5FCE1}"/>
              </a:ext>
            </a:extLst>
          </p:cNvPr>
          <p:cNvSpPr txBox="1"/>
          <p:nvPr/>
        </p:nvSpPr>
        <p:spPr>
          <a:xfrm>
            <a:off x="438798" y="1588016"/>
            <a:ext cx="429276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このたび、2026年9月25日（金）、当サングレートゴルフ倶楽部におきまして「2026年度 関西インタークラブ競技 兵庫E地区予選」が開催されました。関西の各クラブを代表する精鋭たちが集う由緒ある競技を、ホームコースにお迎えできましたことは、当倶楽部にとりましても大変名誉なことでございました。</a:t>
            </a: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22チームが参加する熱戦の中、当倶楽部は10位という結果となりました。</a:t>
            </a:r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endParaRPr lang="ja-JP" altLang="ja-JP" sz="110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団長　櫻井 義夫</a:t>
            </a:r>
            <a:b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</a:br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選手（50音順）</a:t>
            </a:r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石田 良啓／栄沢 理／久能 昭忠／塩野 裕介／藤原 慎吾／野間 豊</a:t>
            </a:r>
            <a:r>
              <a:rPr lang="ja-JP" altLang="en-US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／野田</a:t>
            </a:r>
            <a:r>
              <a:rPr lang="en-US" altLang="ja-JP" sz="1100" dirty="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 </a:t>
            </a:r>
            <a:r>
              <a:rPr lang="ja-JP" altLang="en-US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勝美</a:t>
            </a:r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出場された選手の皆さま、そして温かいご声援を賜りました皆さま、誠にありがとうございました。皆さまからの声援が、選手にとって大きな励みとなりました。</a:t>
            </a: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インタークラブ競技は幕を閉じましたが、当倶楽部はこれからも、皆さまに「また訪れたい」と思っていただけるより良いコースづくりを目指し、スタッフ一同努めてまいります。今後ともサングレートゴルフ倶楽部をよろしくお願い申し上げます。皆さまのご来場を、心よりお待ちしておりま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C57B395-E33F-0E39-812C-B6EEE428516D}"/>
              </a:ext>
            </a:extLst>
          </p:cNvPr>
          <p:cNvSpPr/>
          <p:nvPr/>
        </p:nvSpPr>
        <p:spPr>
          <a:xfrm>
            <a:off x="334760" y="5510764"/>
            <a:ext cx="4719420" cy="2572835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1A76E47-D660-7795-EBE0-3248597E5C99}"/>
              </a:ext>
            </a:extLst>
          </p:cNvPr>
          <p:cNvSpPr txBox="1"/>
          <p:nvPr/>
        </p:nvSpPr>
        <p:spPr>
          <a:xfrm>
            <a:off x="334760" y="5627524"/>
            <a:ext cx="476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>
                <a:solidFill>
                  <a:srgbClr val="FFFF00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今月の新メニューは「ミックスフライ定食」</a:t>
            </a:r>
            <a:endParaRPr lang="ja-JP" altLang="ja-JP" b="1">
              <a:solidFill>
                <a:srgbClr val="FFFF00"/>
              </a:solidFill>
              <a:latin typeface="Tsukushi A Round Gothic Bold" panose="02020400000000000000" pitchFamily="18" charset="-128"/>
              <a:ea typeface="Tsukushi A Round Gothic Bold" panose="02020400000000000000" pitchFamily="18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D096BF6-D239-59A5-35A0-326A5BB05D61}"/>
              </a:ext>
            </a:extLst>
          </p:cNvPr>
          <p:cNvSpPr txBox="1"/>
          <p:nvPr/>
        </p:nvSpPr>
        <p:spPr>
          <a:xfrm>
            <a:off x="413278" y="6083584"/>
            <a:ext cx="206914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10月の新メニューは、</a:t>
            </a:r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「ミックスフライ定食」！</a:t>
            </a:r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海老・鯵・牡蠣の3種を、サクッと揚げたてでご用意します</a:t>
            </a:r>
            <a:r>
              <a:rPr lang="ja-JP" altLang="en-US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。</a:t>
            </a:r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秋の味覚をたっぷり楽しめる、食べごたえ満点の一膳です。ぜひご賞味ください。</a:t>
            </a:r>
          </a:p>
          <a:p>
            <a:endParaRPr lang="en-US" altLang="ja-JP" sz="1100" dirty="0">
              <a:solidFill>
                <a:schemeClr val="bg1"/>
              </a:solidFill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通常価格　1,650円</a:t>
            </a:r>
            <a:b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</a:br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昼食差額　</a:t>
            </a:r>
            <a:r>
              <a:rPr lang="en-US" altLang="ja-JP" sz="1100" dirty="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   </a:t>
            </a:r>
            <a:r>
              <a:rPr lang="ja-JP" altLang="ja-JP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550円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7412CE5D-11D9-7592-63E9-752F04EC60A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714" b="4132"/>
          <a:stretch>
            <a:fillRect/>
          </a:stretch>
        </p:blipFill>
        <p:spPr>
          <a:xfrm>
            <a:off x="4884989" y="1678403"/>
            <a:ext cx="3178786" cy="2030133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31642A2A-C158-A61E-4DAB-318E4E68E7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4987" y="3834288"/>
            <a:ext cx="1059442" cy="1411315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92D2E8A7-93FE-931C-BD70-3EE27B82ACC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7355"/>
          <a:stretch>
            <a:fillRect/>
          </a:stretch>
        </p:blipFill>
        <p:spPr>
          <a:xfrm>
            <a:off x="6038309" y="3836964"/>
            <a:ext cx="2025466" cy="140864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3AAEF0B-2F94-8B32-E62F-6092509B321A}"/>
              </a:ext>
            </a:extLst>
          </p:cNvPr>
          <p:cNvSpPr txBox="1"/>
          <p:nvPr/>
        </p:nvSpPr>
        <p:spPr>
          <a:xfrm>
            <a:off x="1499697" y="8647343"/>
            <a:ext cx="3430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いつもご利用いただき、誠にありがとうございます。</a:t>
            </a:r>
            <a:br>
              <a:rPr lang="ja-JP" altLang="ja-JP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</a:br>
            <a:r>
              <a:rPr lang="ja-JP" altLang="ja-JP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夏季期間中はシャワーのみの営業としておりましたが、10月6日（火）より、平日も浴槽のご利用を再開いたします</a:t>
            </a:r>
            <a:r>
              <a:rPr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。</a:t>
            </a:r>
            <a:endParaRPr lang="ja-JP" altLang="ja-JP" sz="110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FDF8BAC-4DA9-091A-930F-926BCE9FCBB2}"/>
              </a:ext>
            </a:extLst>
          </p:cNvPr>
          <p:cNvSpPr txBox="1"/>
          <p:nvPr/>
        </p:nvSpPr>
        <p:spPr>
          <a:xfrm>
            <a:off x="1506730" y="8293727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b="1">
                <a:solidFill>
                  <a:srgbClr val="FF2600"/>
                </a:solidFill>
                <a:latin typeface="Tsukushi A Round Gothic Bold" panose="02020400000000000000" pitchFamily="18" charset="-128"/>
                <a:ea typeface="Tsukushi A Round Gothic Bold" panose="02020400000000000000" pitchFamily="18" charset="-128"/>
              </a:rPr>
              <a:t>平日の浴室営業再開のお知らせ</a:t>
            </a:r>
            <a:endParaRPr kumimoji="1" lang="ja-JP" altLang="en-US" b="1">
              <a:solidFill>
                <a:srgbClr val="FF2600"/>
              </a:solidFill>
              <a:latin typeface="Tsukushi A Round Gothic Bold" panose="02020400000000000000" pitchFamily="18" charset="-128"/>
              <a:ea typeface="Tsukushi A Round Gothic Bold" panose="02020400000000000000" pitchFamily="18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0EAFE8B9-BF99-0D57-132C-B4A5942A42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29168" y="6122448"/>
            <a:ext cx="2400915" cy="1800091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6B56C534-12DD-B31C-8170-B7DCC6652EA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0919" b="25171"/>
          <a:stretch>
            <a:fillRect/>
          </a:stretch>
        </p:blipFill>
        <p:spPr>
          <a:xfrm rot="10800000">
            <a:off x="5239371" y="6246350"/>
            <a:ext cx="2914547" cy="13970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8C8239A-3E5D-83D3-5CB9-0CE9BBC220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533" y="8119229"/>
            <a:ext cx="1860604" cy="139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20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6066</TotalTime>
  <Words>766</Words>
  <Application>Microsoft Macintosh PowerPoint</Application>
  <PresentationFormat>A3 297x420 mm</PresentationFormat>
  <Paragraphs>154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6" baseType="lpstr">
      <vt:lpstr>FOT-TsukuGo Pro R</vt:lpstr>
      <vt:lpstr>FOT-TsukuGo Pro U</vt:lpstr>
      <vt:lpstr>Hiragino Kaku Gothic Pro W3</vt:lpstr>
      <vt:lpstr>Hiragino Kaku Gothic Std W8</vt:lpstr>
      <vt:lpstr>Tsukushi A Round Gothic Bold</vt:lpstr>
      <vt:lpstr>Tsukushi A Round Gothic Regular</vt:lpstr>
      <vt:lpstr>Tsukushi B Round Gothic Bold</vt:lpstr>
      <vt:lpstr>Tsukushi B Round Gothic Regular</vt:lpstr>
      <vt:lpstr>YakuHanJP</vt:lpstr>
      <vt:lpstr>システムフォント（レギュラー）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株式会社OfficeClip</dc:creator>
  <cp:lastModifiedBy>株式会社OfficeClip</cp:lastModifiedBy>
  <cp:revision>91</cp:revision>
  <dcterms:created xsi:type="dcterms:W3CDTF">2025-03-18T11:59:11Z</dcterms:created>
  <dcterms:modified xsi:type="dcterms:W3CDTF">2026-10-02T02:10:52Z</dcterms:modified>
</cp:coreProperties>
</file>